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6" r:id="rId3"/>
    <p:sldId id="305" r:id="rId5"/>
    <p:sldId id="359" r:id="rId6"/>
    <p:sldId id="343" r:id="rId7"/>
    <p:sldId id="344" r:id="rId8"/>
    <p:sldId id="358" r:id="rId9"/>
    <p:sldId id="330" r:id="rId10"/>
    <p:sldId id="365" r:id="rId11"/>
    <p:sldId id="368" r:id="rId12"/>
    <p:sldId id="363" r:id="rId13"/>
    <p:sldId id="331" r:id="rId14"/>
    <p:sldId id="345" r:id="rId15"/>
    <p:sldId id="369" r:id="rId16"/>
    <p:sldId id="376" r:id="rId17"/>
    <p:sldId id="375" r:id="rId18"/>
    <p:sldId id="372" r:id="rId19"/>
    <p:sldId id="357" r:id="rId20"/>
    <p:sldId id="378" r:id="rId21"/>
    <p:sldId id="377" r:id="rId22"/>
    <p:sldId id="341" r:id="rId23"/>
    <p:sldId id="303" r:id="rId24"/>
    <p:sldId id="339" r:id="rId25"/>
    <p:sldId id="370" r:id="rId26"/>
    <p:sldId id="371" r:id="rId27"/>
    <p:sldId id="361" r:id="rId28"/>
    <p:sldId id="367" r:id="rId29"/>
    <p:sldId id="340" r:id="rId30"/>
    <p:sldId id="338" r:id="rId31"/>
    <p:sldId id="374" r:id="rId32"/>
  </p:sldIdLst>
  <p:sldSz cx="9144000" cy="5143500" type="screen16x9"/>
  <p:notesSz cx="6858000" cy="9144000"/>
  <p:embeddedFontLst>
    <p:embeddedFont>
      <p:font typeface="Raleway" panose="020B0503030101060003"/>
      <p:regular r:id="rId38"/>
    </p:embeddedFont>
    <p:embeddedFont>
      <p:font typeface="Lato" panose="02010600030101010101"/>
      <p:regular r:id="rId39"/>
    </p:embeddedFont>
    <p:embeddedFont>
      <p:font typeface="黑体" panose="02010609060101010101" pitchFamily="49" charset="-122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49D54"/>
    <a:srgbClr val="008736"/>
    <a:srgbClr val="D60000"/>
    <a:srgbClr val="0091C4"/>
    <a:srgbClr val="2CC688"/>
    <a:srgbClr val="881C1C"/>
    <a:srgbClr val="DF3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96" y="-96"/>
      </p:cViewPr>
      <p:guideLst>
        <p:guide orient="horz" pos="1661"/>
        <p:guide pos="2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font" Target="fonts/font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8E96-2DB2-41D2-B813-1959A9E9E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E2B1D-83B2-4372-89D2-47F48D2CFB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83846829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83846829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10600030101010101"/>
              <a:buChar char="●"/>
              <a:defRPr sz="18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5.png"/><Relationship Id="rId3" Type="http://schemas.openxmlformats.org/officeDocument/2006/relationships/image" Target="../media/image14.jpe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477645" y="1657350"/>
            <a:ext cx="7245350" cy="837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4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基于对抗样本的版权算法研究</a:t>
            </a:r>
            <a:endParaRPr lang="zh-CN" altLang="en-US" sz="40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67947" y="3326295"/>
            <a:ext cx="5168348" cy="86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报告</a:t>
            </a:r>
            <a:r>
              <a:rPr lang="zh-CN" altLang="en-US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学生：王 杰          指导老师：丁 烨</a:t>
            </a:r>
            <a:endParaRPr lang="en-US" altLang="zh-CN" b="1" dirty="0" smtClean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 smtClean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</a:t>
            </a:r>
            <a:r>
              <a:rPr lang="zh-CN" altLang="en-US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lang="en-US" altLang="zh-CN" dirty="0" smtClean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49" y="563422"/>
            <a:ext cx="37814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53995" y="4795520"/>
            <a:ext cx="31591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硕士学位论文开题报告</a:t>
            </a:r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网络空间安全</a:t>
            </a:r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学院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3" name="标题 2"/>
          <p:cNvSpPr txBox="1"/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3225165" y="2190750"/>
            <a:ext cx="2694305" cy="534035"/>
          </a:xfrm>
          <a:prstGeom prst="rect">
            <a:avLst/>
          </a:prstGeom>
        </p:spPr>
        <p:txBody>
          <a:bodyPr/>
          <a:lstStyle/>
          <a:p>
            <a:pPr marL="0" lvl="0" indent="0" rtl="0">
              <a:buFont typeface="Wingdings" panose="05000000000000000000" pitchFamily="2" charset="2"/>
              <a:buNone/>
            </a:pPr>
            <a:r>
              <a:rPr 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二、目前现状</a:t>
            </a:r>
            <a:endParaRPr 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rtl="0">
              <a:buFont typeface="Wingdings" panose="05000000000000000000" pitchFamily="2" charset="2"/>
              <a:buNone/>
            </a:pPr>
            <a:endParaRPr 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对抗攻击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0" name="组合 59"/>
          <p:cNvGrpSpPr/>
          <p:nvPr/>
        </p:nvGrpSpPr>
        <p:grpSpPr>
          <a:xfrm>
            <a:off x="866100" y="878606"/>
            <a:ext cx="6579983" cy="3835657"/>
            <a:chOff x="751643" y="797837"/>
            <a:chExt cx="6579983" cy="3835657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7788" y="797837"/>
              <a:ext cx="3013170" cy="612129"/>
              <a:chOff x="3978963" y="1663976"/>
              <a:chExt cx="3687333" cy="516007"/>
            </a:xfrm>
          </p:grpSpPr>
          <p:sp>
            <p:nvSpPr>
              <p:cNvPr id="9" name="流程图: 可选过程 8"/>
              <p:cNvSpPr/>
              <p:nvPr/>
            </p:nvSpPr>
            <p:spPr>
              <a:xfrm>
                <a:off x="3978963" y="1663976"/>
                <a:ext cx="3687333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054411" y="1732062"/>
                <a:ext cx="3124573" cy="322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对抗攻击的发展过程 </a:t>
                </a:r>
                <a:endPara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51643" y="1686718"/>
              <a:ext cx="2832144" cy="516007"/>
              <a:chOff x="4149119" y="1663976"/>
              <a:chExt cx="2560054" cy="516007"/>
            </a:xfrm>
          </p:grpSpPr>
          <p:sp>
            <p:nvSpPr>
              <p:cNvPr id="16" name="流程图: 可选过程 15"/>
              <p:cNvSpPr/>
              <p:nvPr/>
            </p:nvSpPr>
            <p:spPr>
              <a:xfrm>
                <a:off x="4149119" y="1663976"/>
                <a:ext cx="2560054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149119" y="1732062"/>
                <a:ext cx="25600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不断寻找新的应用场景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021918" y="1684336"/>
              <a:ext cx="2309708" cy="516007"/>
              <a:chOff x="4149120" y="1663976"/>
              <a:chExt cx="2560054" cy="516007"/>
            </a:xfrm>
          </p:grpSpPr>
          <p:sp>
            <p:nvSpPr>
              <p:cNvPr id="19" name="流程图: 可选过程 18"/>
              <p:cNvSpPr/>
              <p:nvPr/>
            </p:nvSpPr>
            <p:spPr>
              <a:xfrm>
                <a:off x="4149120" y="1663976"/>
                <a:ext cx="2560054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418320" y="1732062"/>
                <a:ext cx="20216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不断利用新的算法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57162" y="2441894"/>
              <a:ext cx="1459810" cy="453749"/>
              <a:chOff x="4149119" y="1663976"/>
              <a:chExt cx="2560054" cy="516007"/>
            </a:xfrm>
          </p:grpSpPr>
          <p:sp>
            <p:nvSpPr>
              <p:cNvPr id="22" name="流程图: 可选过程 21"/>
              <p:cNvSpPr/>
              <p:nvPr/>
            </p:nvSpPr>
            <p:spPr>
              <a:xfrm>
                <a:off x="4149119" y="1663976"/>
                <a:ext cx="2560054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367650" y="1732062"/>
                <a:ext cx="212299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计算机视觉</a:t>
                </a:r>
                <a:endPara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923768" y="4179745"/>
              <a:ext cx="1459810" cy="453749"/>
              <a:chOff x="4149119" y="1663976"/>
              <a:chExt cx="2560054" cy="516007"/>
            </a:xfrm>
          </p:grpSpPr>
          <p:sp>
            <p:nvSpPr>
              <p:cNvPr id="25" name="流程图: 可选过程 24"/>
              <p:cNvSpPr/>
              <p:nvPr/>
            </p:nvSpPr>
            <p:spPr>
              <a:xfrm>
                <a:off x="4149119" y="1663976"/>
                <a:ext cx="2560054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547566" y="1732062"/>
                <a:ext cx="1763165" cy="385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其他领域</a:t>
                </a:r>
                <a:endPara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110700" y="3127551"/>
              <a:ext cx="888124" cy="341265"/>
              <a:chOff x="3920514" y="1663976"/>
              <a:chExt cx="3348723" cy="516007"/>
            </a:xfrm>
          </p:grpSpPr>
          <p:sp>
            <p:nvSpPr>
              <p:cNvPr id="28" name="流程图: 可选过程 27"/>
              <p:cNvSpPr/>
              <p:nvPr/>
            </p:nvSpPr>
            <p:spPr>
              <a:xfrm>
                <a:off x="4149123" y="1663976"/>
                <a:ext cx="3120114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920514" y="1732062"/>
                <a:ext cx="3017272" cy="418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 分类器</a:t>
                </a:r>
                <a:endPara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171329" y="3684882"/>
              <a:ext cx="980660" cy="337152"/>
              <a:chOff x="4149119" y="1663976"/>
              <a:chExt cx="2560055" cy="516007"/>
            </a:xfrm>
          </p:grpSpPr>
          <p:sp>
            <p:nvSpPr>
              <p:cNvPr id="31" name="流程图: 可选过程 30"/>
              <p:cNvSpPr/>
              <p:nvPr/>
            </p:nvSpPr>
            <p:spPr>
              <a:xfrm>
                <a:off x="4149119" y="1663976"/>
                <a:ext cx="2560055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384647" y="1732061"/>
                <a:ext cx="2089006" cy="423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目标检测</a:t>
                </a:r>
                <a:endPara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4" name="直接连接符 13"/>
            <p:cNvCxnSpPr>
              <a:stCxn id="9" idx="2"/>
            </p:cNvCxnSpPr>
            <p:nvPr/>
          </p:nvCxnSpPr>
          <p:spPr>
            <a:xfrm>
              <a:off x="4324373" y="1409966"/>
              <a:ext cx="0" cy="276752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490913" y="1684336"/>
              <a:ext cx="1609725" cy="1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751643" y="2108200"/>
              <a:ext cx="0" cy="2300693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22" idx="1"/>
            </p:cNvCxnSpPr>
            <p:nvPr/>
          </p:nvCxnSpPr>
          <p:spPr>
            <a:xfrm flipH="1" flipV="1">
              <a:off x="751643" y="2668768"/>
              <a:ext cx="205519" cy="1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25" idx="1"/>
            </p:cNvCxnSpPr>
            <p:nvPr/>
          </p:nvCxnSpPr>
          <p:spPr>
            <a:xfrm flipH="1">
              <a:off x="751643" y="4406620"/>
              <a:ext cx="172125" cy="2273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957162" y="2799471"/>
              <a:ext cx="0" cy="1053987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28" idx="1"/>
            </p:cNvCxnSpPr>
            <p:nvPr/>
          </p:nvCxnSpPr>
          <p:spPr>
            <a:xfrm flipH="1">
              <a:off x="957164" y="3298184"/>
              <a:ext cx="214166" cy="0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31" idx="1"/>
            </p:cNvCxnSpPr>
            <p:nvPr/>
          </p:nvCxnSpPr>
          <p:spPr>
            <a:xfrm flipH="1">
              <a:off x="957162" y="3853458"/>
              <a:ext cx="214167" cy="0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目标检测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5740" y="834886"/>
            <a:ext cx="765313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当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前的目标检测模型主要分为两类：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25000"/>
              </a:lnSpc>
              <a:buFont typeface="+mj-ea"/>
              <a:buAutoNum type="circleNumDbPlain"/>
            </a:pP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以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YOLO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SSD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为代表的单步目标检测模型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25000"/>
              </a:lnSpc>
              <a:buFont typeface="+mj-ea"/>
              <a:buAutoNum type="circleNumDbPlain"/>
            </a:pP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以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Faster-RCNN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Mask-RCNN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为代表的两步目标检测模型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17" y="1870540"/>
            <a:ext cx="6049618" cy="327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目标检测的对抗攻击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36685" y="742059"/>
            <a:ext cx="787179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美国约翰霍普金斯大学首先提出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了一种称为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Dense Adversary Generation (DAG)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方法。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随后纽约州立大学和佐治亚理工学院提出了类似的方法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之后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清华大学等人提出了一个统一的攻击模型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Unified and Efficient Adversary(UAE)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可以同时攻击两类目标检测算法。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目标检测的对抗攻击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756257" y="4341178"/>
            <a:ext cx="7632700" cy="521970"/>
          </a:xfrm>
          <a:prstGeom prst="rect">
            <a:avLst/>
          </a:prstGeom>
          <a:solidFill>
            <a:srgbClr val="249D54"/>
          </a:solidFill>
        </p:spPr>
        <p:txBody>
          <a:bodyPr wrap="square">
            <a:spAutoFit/>
          </a:bodyPr>
          <a:p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XingxingWei, et al.  “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Transferable Adversarial Attacks for Image and Video Object Detection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”.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International Joint Conferences on Artificial Intelligence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2019. 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10" y="833755"/>
            <a:ext cx="3900805" cy="3354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研究意义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36685" y="742059"/>
            <a:ext cx="7871790" cy="325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创新</a:t>
            </a:r>
            <a:r>
              <a:rPr lang="zh-CN" altLang="en-US" sz="2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sz="2400" b="1" dirty="0">
              <a:solidFill>
                <a:schemeClr val="bg2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基于对抗样本设计的水印系统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改进了同时在两类目标检测算法上的攻击效果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提取水印不需要原图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zhi'xu'ya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3" name="标题 2"/>
          <p:cNvSpPr txBox="1"/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3225165" y="2190750"/>
            <a:ext cx="2694305" cy="534035"/>
          </a:xfrm>
          <a:prstGeom prst="rect">
            <a:avLst/>
          </a:prstGeom>
        </p:spPr>
        <p:txBody>
          <a:bodyPr/>
          <a:lstStyle/>
          <a:p>
            <a:pPr marL="0" lvl="0" indent="0" rtl="0">
              <a:buFont typeface="Wingdings" panose="05000000000000000000" pitchFamily="2" charset="2"/>
              <a:buNone/>
            </a:pPr>
            <a:r>
              <a:rPr 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三、现有工作</a:t>
            </a:r>
            <a:endParaRPr 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rtl="0">
              <a:buFont typeface="Wingdings" panose="05000000000000000000" pitchFamily="2" charset="2"/>
              <a:buNone/>
            </a:pPr>
            <a:endParaRPr 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现有工作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6" y="918299"/>
            <a:ext cx="1775791" cy="15970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05" y="918845"/>
            <a:ext cx="1775460" cy="1597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170" y="918845"/>
            <a:ext cx="1775460" cy="159639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007610" y="1582420"/>
            <a:ext cx="979170" cy="268605"/>
          </a:xfrm>
          <a:prstGeom prst="rightArrow">
            <a:avLst/>
          </a:prstGeom>
          <a:solidFill>
            <a:srgbClr val="0091C4"/>
          </a:solidFill>
          <a:ln>
            <a:solidFill>
              <a:srgbClr val="0091C4"/>
            </a:solidFill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  <a:reflection stA="45000"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23665" y="1363345"/>
            <a:ext cx="890270" cy="706755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 cap="flat">
            <a:solidFill>
              <a:srgbClr val="92D05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YOLOv3</a:t>
            </a:r>
            <a:endParaRPr lang="en-US" altLang="zh-CN"/>
          </a:p>
        </p:txBody>
      </p:sp>
      <p:sp>
        <p:nvSpPr>
          <p:cNvPr id="11" name="右箭头 10"/>
          <p:cNvSpPr/>
          <p:nvPr/>
        </p:nvSpPr>
        <p:spPr>
          <a:xfrm>
            <a:off x="2760345" y="1582420"/>
            <a:ext cx="979170" cy="268605"/>
          </a:xfrm>
          <a:prstGeom prst="rightArrow">
            <a:avLst/>
          </a:prstGeom>
          <a:solidFill>
            <a:srgbClr val="0091C4"/>
          </a:solidFill>
          <a:ln>
            <a:solidFill>
              <a:srgbClr val="0091C4"/>
            </a:solidFill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  <a:reflection stA="45000"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29400" y="3502025"/>
            <a:ext cx="890270" cy="706755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 cap="flat">
            <a:solidFill>
              <a:srgbClr val="92D05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编码器</a:t>
            </a: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39515" y="918210"/>
            <a:ext cx="1282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训练攻击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73190" y="2516505"/>
            <a:ext cx="13239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水印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ID:N9527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7992110" y="1700530"/>
            <a:ext cx="506095" cy="2272665"/>
          </a:xfrm>
          <a:prstGeom prst="curvedLeftArrow">
            <a:avLst/>
          </a:prstGeom>
          <a:solidFill>
            <a:srgbClr val="0091C4"/>
          </a:solidFill>
          <a:ln>
            <a:solidFill>
              <a:srgbClr val="009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上箭头 17"/>
          <p:cNvSpPr/>
          <p:nvPr/>
        </p:nvSpPr>
        <p:spPr>
          <a:xfrm>
            <a:off x="6955155" y="2944495"/>
            <a:ext cx="171450" cy="418465"/>
          </a:xfrm>
          <a:prstGeom prst="upArrow">
            <a:avLst/>
          </a:prstGeom>
          <a:solidFill>
            <a:srgbClr val="0091C4"/>
          </a:solidFill>
          <a:ln>
            <a:solidFill>
              <a:srgbClr val="009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4344670" y="2760345"/>
            <a:ext cx="1744980" cy="1047115"/>
          </a:xfrm>
          <a:prstGeom prst="straightConnector1">
            <a:avLst/>
          </a:prstGeom>
          <a:ln w="98425">
            <a:solidFill>
              <a:srgbClr val="DF371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353560" y="2749550"/>
            <a:ext cx="959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ID:N9527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53560" y="3056255"/>
            <a:ext cx="810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被泄露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73135" y="2760345"/>
            <a:ext cx="398145" cy="5568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b="1"/>
              <a:t>编码</a:t>
            </a:r>
            <a:endParaRPr lang="zh-CN" altLang="en-US" b="1"/>
          </a:p>
        </p:txBody>
      </p:sp>
      <p:sp>
        <p:nvSpPr>
          <p:cNvPr id="24" name="矩形 23"/>
          <p:cNvSpPr/>
          <p:nvPr/>
        </p:nvSpPr>
        <p:spPr>
          <a:xfrm>
            <a:off x="3222625" y="3502025"/>
            <a:ext cx="890270" cy="706755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 cap="flat">
            <a:solidFill>
              <a:srgbClr val="92D05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解码器</a:t>
            </a: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左箭头 24"/>
          <p:cNvSpPr/>
          <p:nvPr/>
        </p:nvSpPr>
        <p:spPr>
          <a:xfrm>
            <a:off x="2005965" y="3716020"/>
            <a:ext cx="1064260" cy="279400"/>
          </a:xfrm>
          <a:prstGeom prst="leftArrow">
            <a:avLst/>
          </a:prstGeom>
          <a:solidFill>
            <a:srgbClr val="0091C4"/>
          </a:solidFill>
          <a:ln>
            <a:solidFill>
              <a:srgbClr val="009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89965" y="3594100"/>
            <a:ext cx="959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泄漏源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ID:N9527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3" grpId="0"/>
      <p:bldP spid="17" grpId="0" bldLvl="0" animBg="1"/>
      <p:bldP spid="18" grpId="0" animBg="1"/>
      <p:bldP spid="12" grpId="0" animBg="1"/>
      <p:bldP spid="16" grpId="0"/>
      <p:bldP spid="23" grpId="1"/>
      <p:bldP spid="17" grpId="1" animBg="1"/>
      <p:bldP spid="18" grpId="1" animBg="1"/>
      <p:bldP spid="12" grpId="1" animBg="1"/>
      <p:bldP spid="16" grpId="1"/>
      <p:bldP spid="22" grpId="0"/>
      <p:bldP spid="21" grpId="0"/>
      <p:bldP spid="24" grpId="0" animBg="1"/>
      <p:bldP spid="25" grpId="0" animBg="1"/>
      <p:bldP spid="27" grpId="0"/>
      <p:bldP spid="22" grpId="1"/>
      <p:bldP spid="21" grpId="1"/>
      <p:bldP spid="24" grpId="1" animBg="1"/>
      <p:bldP spid="25" grpId="1" animBg="1"/>
      <p:bldP spid="2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现有工作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1069340"/>
            <a:ext cx="2629535" cy="2033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15" y="1069975"/>
            <a:ext cx="2630170" cy="2033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505" y="1069340"/>
            <a:ext cx="2629535" cy="20332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99490" y="3317240"/>
            <a:ext cx="13239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水印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ID:N9528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09695" y="3317240"/>
            <a:ext cx="13239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水印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ID:N9529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52285" y="3317240"/>
            <a:ext cx="13239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水印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ID:N9530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8" grpId="0"/>
      <p:bldP spid="8" grpId="1"/>
      <p:bldP spid="9" grpId="0"/>
      <p:bldP spid="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3" name="标题 2"/>
          <p:cNvSpPr txBox="1"/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3225165" y="2190750"/>
            <a:ext cx="2694305" cy="534035"/>
          </a:xfrm>
          <a:prstGeom prst="rect">
            <a:avLst/>
          </a:prstGeom>
        </p:spPr>
        <p:txBody>
          <a:bodyPr/>
          <a:lstStyle/>
          <a:p>
            <a:pPr marL="0" lvl="0" indent="0" rtl="0">
              <a:buFont typeface="Wingdings" panose="05000000000000000000" pitchFamily="2" charset="2"/>
              <a:buNone/>
            </a:pPr>
            <a:r>
              <a:rPr 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四、工作安排</a:t>
            </a:r>
            <a:endParaRPr 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rtl="0">
              <a:buFont typeface="Wingdings" panose="05000000000000000000" pitchFamily="2" charset="2"/>
              <a:buNone/>
            </a:pPr>
            <a:endParaRPr 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3" name="标题 2"/>
          <p:cNvSpPr txBox="1"/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3535680" y="1246505"/>
            <a:ext cx="2072640" cy="2795905"/>
          </a:xfrm>
          <a:prstGeom prst="rect">
            <a:avLst/>
          </a:prstGeom>
        </p:spPr>
        <p:txBody>
          <a:bodyPr/>
          <a:lstStyle/>
          <a:p>
            <a:pPr marL="342900" lvl="0" indent="-342900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课题综述</a:t>
            </a:r>
            <a:endParaRPr 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目前现状</a:t>
            </a:r>
            <a:endParaRPr 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现有工作</a:t>
            </a:r>
            <a:endParaRPr 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工作安排</a:t>
            </a:r>
            <a:endParaRPr 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工作安排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46225" y="1018540"/>
            <a:ext cx="6051550" cy="38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）实现并完善在两类目标检测算法上的对抗攻击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）设计对抗样本（水印）的编码器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）设计对抗样本（水印）的解码器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）整合并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完善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水印系统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）论文的撰写和答辩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2200"/>
              </a:lnSpc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2160103" y="1598068"/>
            <a:ext cx="5618921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40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请各位</a:t>
            </a:r>
            <a:r>
              <a:rPr lang="zh-CN" altLang="en-US" sz="4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专家 批评</a:t>
            </a:r>
            <a:r>
              <a:rPr lang="zh-CN" altLang="en-US" sz="40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指正</a:t>
            </a:r>
            <a:br>
              <a:rPr lang="en-US" altLang="zh-CN" sz="40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4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 谢！</a:t>
            </a:r>
            <a:endParaRPr sz="40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现有工作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03" y="743447"/>
            <a:ext cx="7137475" cy="36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目前现状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2732" y="781878"/>
            <a:ext cx="7653130" cy="262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美国约翰霍普金斯大学首先提出了一种</a:t>
            </a:r>
            <a:r>
              <a:rPr lang="zh-CN" altLang="en-US" sz="1600" dirty="0" smtClean="0"/>
              <a:t>称为</a:t>
            </a:r>
            <a:r>
              <a:rPr lang="en-US" altLang="zh-CN" sz="1600" dirty="0" smtClean="0"/>
              <a:t>Dense Adversary Generation (DAG)</a:t>
            </a:r>
            <a:r>
              <a:rPr lang="zh-CN" altLang="en-US" sz="1600" dirty="0" smtClean="0"/>
              <a:t>的</a:t>
            </a:r>
            <a:r>
              <a:rPr lang="zh-CN" altLang="en-US" sz="1600" dirty="0"/>
              <a:t>实现方法，他们为候选区域分配了一个对抗标签，然后迭代更新梯度以对该区域进行错误分类</a:t>
            </a:r>
            <a:r>
              <a:rPr lang="zh-CN" altLang="en-US" sz="1600" dirty="0" smtClean="0"/>
              <a:t>。</a:t>
            </a:r>
            <a:r>
              <a:rPr lang="zh-CN" altLang="en-US" sz="1600" dirty="0"/>
              <a:t>随后</a:t>
            </a:r>
            <a:r>
              <a:rPr lang="zh-CN" altLang="en-US" sz="1600" dirty="0" smtClean="0"/>
              <a:t>纽约州立大学和</a:t>
            </a:r>
            <a:r>
              <a:rPr lang="zh-CN" altLang="en-US" sz="1600" dirty="0"/>
              <a:t>佐治亚理工学院</a:t>
            </a:r>
            <a:r>
              <a:rPr lang="zh-CN" altLang="en-US" sz="1600" dirty="0" smtClean="0"/>
              <a:t>随后</a:t>
            </a:r>
            <a:r>
              <a:rPr lang="zh-CN" altLang="en-US" sz="1600" dirty="0"/>
              <a:t>提出了类似的方法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但</a:t>
            </a:r>
            <a:r>
              <a:rPr lang="zh-CN" altLang="en-US" sz="1600" dirty="0"/>
              <a:t>上面的方法都是基于目标检测算法中</a:t>
            </a:r>
            <a:r>
              <a:rPr lang="zh-CN" altLang="en-US" sz="1600" dirty="0" smtClean="0"/>
              <a:t>的一类</a:t>
            </a:r>
            <a:r>
              <a:rPr lang="zh-CN" altLang="en-US" sz="1600" dirty="0"/>
              <a:t>算法（基于候选</a:t>
            </a:r>
            <a:r>
              <a:rPr lang="zh-CN" altLang="en-US" sz="1600" dirty="0" smtClean="0"/>
              <a:t>区域分类和回归的</a:t>
            </a:r>
            <a:r>
              <a:rPr lang="zh-CN" altLang="en-US" sz="1600" dirty="0"/>
              <a:t>算法</a:t>
            </a:r>
            <a:r>
              <a:rPr lang="zh-CN" altLang="en-US" sz="1600" dirty="0" smtClean="0"/>
              <a:t>），而常见的目标检测算法有两类。于是</a:t>
            </a:r>
            <a:r>
              <a:rPr lang="en-US" altLang="zh-CN" sz="1600" dirty="0"/>
              <a:t>Wei</a:t>
            </a:r>
            <a:r>
              <a:rPr lang="zh-CN" altLang="en-US" sz="1600" dirty="0" smtClean="0"/>
              <a:t>等人提出</a:t>
            </a:r>
            <a:r>
              <a:rPr lang="zh-CN" altLang="en-US" sz="1600" dirty="0"/>
              <a:t>了一个统一的攻击模型可以同时</a:t>
            </a:r>
            <a:r>
              <a:rPr lang="zh-CN" altLang="en-US" sz="1600" dirty="0" smtClean="0"/>
              <a:t>攻击</a:t>
            </a:r>
            <a:r>
              <a:rPr lang="zh-CN" altLang="en-US" sz="1600" dirty="0"/>
              <a:t>两类</a:t>
            </a:r>
            <a:r>
              <a:rPr lang="zh-CN" altLang="en-US" sz="1600" dirty="0" smtClean="0"/>
              <a:t>目标</a:t>
            </a:r>
            <a:r>
              <a:rPr lang="zh-CN" altLang="en-US" sz="1600" dirty="0"/>
              <a:t>检测算法。</a:t>
            </a:r>
            <a:endParaRPr lang="zh-CN" alt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1" y="685320"/>
            <a:ext cx="7480851" cy="414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728871" y="685320"/>
            <a:ext cx="7480851" cy="104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8871" y="1715197"/>
            <a:ext cx="7480851" cy="104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728870" y="2759286"/>
            <a:ext cx="7480851" cy="104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15620" y="3803375"/>
            <a:ext cx="7480851" cy="104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目前现状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19" y="699532"/>
            <a:ext cx="7480851" cy="414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2" y="1700071"/>
            <a:ext cx="7414592" cy="314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6" y="1700071"/>
            <a:ext cx="7510463" cy="211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流程图: 可选过程 7"/>
          <p:cNvSpPr/>
          <p:nvPr/>
        </p:nvSpPr>
        <p:spPr>
          <a:xfrm>
            <a:off x="910080" y="3813776"/>
            <a:ext cx="7462528" cy="1089527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可选过程 19"/>
          <p:cNvSpPr/>
          <p:nvPr/>
        </p:nvSpPr>
        <p:spPr>
          <a:xfrm>
            <a:off x="919242" y="1683971"/>
            <a:ext cx="7462528" cy="1089527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20" grpId="0" bldLvl="0" animBg="1"/>
      <p:bldP spid="20" grpId="1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3" name="标题 2"/>
          <p:cNvSpPr txBox="1"/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数字水印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781878" y="975924"/>
            <a:ext cx="75338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数字水印是信息隐藏的主要分支之一，它是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将特定的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信息嵌入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到指定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的媒体，起到信息加密和保护的作用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>
              <a:solidFill>
                <a:srgbClr val="DF371B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45" y="1977888"/>
            <a:ext cx="56578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781878" y="3869024"/>
            <a:ext cx="7533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传统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的水印技术包括空间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域（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LSB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）和变换域（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DCT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DWT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然而这些方法大多都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存在鲁棒性较差的问题，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并且在一些机器学习算法模型中容易被检测和掩盖。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411357" y="1933162"/>
            <a:ext cx="2411895" cy="1676400"/>
          </a:xfrm>
          <a:prstGeom prst="roundRect">
            <a:avLst/>
          </a:prstGeom>
          <a:noFill/>
          <a:ln w="28575">
            <a:solidFill>
              <a:srgbClr val="881C1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916017" y="1933162"/>
            <a:ext cx="1669774" cy="1676400"/>
          </a:xfrm>
          <a:prstGeom prst="roundRect">
            <a:avLst/>
          </a:prstGeom>
          <a:noFill/>
          <a:ln w="28575">
            <a:solidFill>
              <a:srgbClr val="881C1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5660166" y="1933162"/>
            <a:ext cx="1626290" cy="1676400"/>
          </a:xfrm>
          <a:prstGeom prst="roundRect">
            <a:avLst/>
          </a:prstGeom>
          <a:noFill/>
          <a:ln w="28575">
            <a:solidFill>
              <a:srgbClr val="881C1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对抗攻击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54" y="1249606"/>
            <a:ext cx="7205663" cy="332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对抗攻击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2961" y="1040296"/>
            <a:ext cx="813786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/>
              <a:t>Szegedy</a:t>
            </a:r>
            <a:r>
              <a:rPr lang="zh-CN" altLang="en-US" sz="1600" dirty="0" smtClean="0"/>
              <a:t>等人是</a:t>
            </a:r>
            <a:r>
              <a:rPr lang="zh-CN" altLang="en-US" sz="1600" dirty="0"/>
              <a:t>最早提出对抗样本问题的人</a:t>
            </a:r>
            <a:r>
              <a:rPr lang="zh-CN" altLang="en-US" sz="1600" dirty="0" smtClean="0"/>
              <a:t>。他们</a:t>
            </a:r>
            <a:r>
              <a:rPr lang="zh-CN" altLang="en-US" sz="1600" dirty="0"/>
              <a:t>发现深度学习网络可以通过添加几乎无法察觉的扰动来轻松</a:t>
            </a:r>
            <a:r>
              <a:rPr lang="zh-CN" altLang="en-US" sz="1600" dirty="0" smtClean="0"/>
              <a:t>对图像</a:t>
            </a:r>
            <a:r>
              <a:rPr lang="zh-CN" altLang="en-US" sz="1600" dirty="0"/>
              <a:t>进行错误分类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8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在</a:t>
            </a:r>
            <a:r>
              <a:rPr lang="zh-CN" altLang="en-US" sz="1600" dirty="0"/>
              <a:t>后来的研究深度网络本质的</a:t>
            </a:r>
            <a:r>
              <a:rPr lang="zh-CN" altLang="en-US" sz="1600" dirty="0" smtClean="0"/>
              <a:t>工作中</a:t>
            </a:r>
            <a:r>
              <a:rPr lang="zh-CN" altLang="en-US" sz="1600" dirty="0"/>
              <a:t>，</a:t>
            </a:r>
            <a:r>
              <a:rPr lang="en-US" altLang="zh-CN" sz="1600" dirty="0"/>
              <a:t>Goodfellow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人提出</a:t>
            </a:r>
            <a:r>
              <a:rPr lang="zh-CN" altLang="en-US" sz="1600" dirty="0"/>
              <a:t>了一种简单通用的方法来寻找对抗样本，称为快速梯度符号</a:t>
            </a:r>
            <a:r>
              <a:rPr lang="zh-CN" altLang="en-US" sz="1600" dirty="0" smtClean="0"/>
              <a:t>方法（</a:t>
            </a:r>
            <a:r>
              <a:rPr lang="en-US" altLang="zh-CN" sz="1600" dirty="0"/>
              <a:t>FGSM</a:t>
            </a:r>
            <a:r>
              <a:rPr lang="zh-CN" altLang="en-US" sz="1600" dirty="0"/>
              <a:t>）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之后</a:t>
            </a:r>
            <a:r>
              <a:rPr lang="zh-CN" altLang="en-US" sz="1600" dirty="0"/>
              <a:t>也吸引许多关注在对抗攻击上的工作，包括</a:t>
            </a:r>
            <a:r>
              <a:rPr lang="en-US" altLang="zh-CN" sz="1600" dirty="0" smtClean="0"/>
              <a:t>DeepFool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C&amp;W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PGD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EAD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lnSpc>
                <a:spcPts val="2200"/>
              </a:lnSpc>
            </a:pPr>
            <a:endParaRPr lang="en-US" altLang="zh-CN" sz="18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他们</a:t>
            </a:r>
            <a:r>
              <a:rPr lang="zh-CN" altLang="en-US" sz="1600" dirty="0"/>
              <a:t>的工作揭示了广泛使用的深度学习模型中的安全性问题。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研究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36035" y="928506"/>
            <a:ext cx="5307496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）在</a:t>
            </a:r>
            <a:r>
              <a:rPr lang="zh-CN" altLang="en-US" sz="1600" dirty="0"/>
              <a:t>两类目标检测算法上进行对抗攻击生成对抗</a:t>
            </a:r>
            <a:r>
              <a:rPr lang="zh-CN" altLang="en-US" sz="1600" dirty="0" smtClean="0"/>
              <a:t>样本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2</a:t>
            </a:r>
            <a:r>
              <a:rPr lang="zh-CN" altLang="en-US" sz="1600" dirty="0"/>
              <a:t>）将对抗样本加入目标检测模型进行对抗训练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3</a:t>
            </a:r>
            <a:r>
              <a:rPr lang="zh-CN" altLang="en-US" sz="1600" dirty="0"/>
              <a:t>）利用生成的对抗样本（即水印）编码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4</a:t>
            </a:r>
            <a:r>
              <a:rPr lang="zh-CN" altLang="en-US" sz="1600" dirty="0"/>
              <a:t>）利用对抗训练后的目标检测模型改造成解码系统。</a:t>
            </a:r>
            <a:endParaRPr lang="zh-CN" alt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3" y="2209523"/>
            <a:ext cx="8029575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  <a:effectLst>
            <a:outerShdw dist="50800" sx="1000" sy="1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研究目标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29478" y="902001"/>
            <a:ext cx="772601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本文的主要目标是：将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在两类目标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检测模型上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进行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对抗攻击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，产生对抗样本的过程视为一个特殊的信息隐藏的手段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，以此构造一个新颖的水印系统。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13" y="1806344"/>
            <a:ext cx="6771861" cy="310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6749" y="4332181"/>
            <a:ext cx="134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目标检测模型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4" y="3264624"/>
            <a:ext cx="1649896" cy="1446624"/>
          </a:xfrm>
          <a:prstGeom prst="rect">
            <a:avLst/>
          </a:prstGeom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06" y="3197314"/>
            <a:ext cx="1785661" cy="158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6" y="3132544"/>
            <a:ext cx="1775791" cy="1597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3" name="标题 2"/>
          <p:cNvSpPr txBox="1"/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3225165" y="2190750"/>
            <a:ext cx="2694305" cy="534035"/>
          </a:xfrm>
          <a:prstGeom prst="rect">
            <a:avLst/>
          </a:prstGeom>
        </p:spPr>
        <p:txBody>
          <a:bodyPr/>
          <a:lstStyle/>
          <a:p>
            <a:pPr marL="0" lvl="0" indent="0" rtl="0">
              <a:buFont typeface="Wingdings" panose="05000000000000000000" pitchFamily="2" charset="2"/>
              <a:buNone/>
            </a:pPr>
            <a:r>
              <a:rPr 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一、课题综述</a:t>
            </a:r>
            <a:endParaRPr 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rtl="0">
              <a:buFont typeface="Wingdings" panose="05000000000000000000" pitchFamily="2" charset="2"/>
              <a:buNone/>
            </a:pPr>
            <a:endParaRPr 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10817" y="824013"/>
            <a:ext cx="8361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现代的信息隐藏技术是古典隐藏思想与现代媒体和通信技术的融合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4555" y="1364321"/>
            <a:ext cx="7659758" cy="326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lt"/>
                <a:ea typeface="黑体" panose="02010609060101010101" pitchFamily="49" charset="-122"/>
              </a:rPr>
              <a:t>加密通信</a:t>
            </a:r>
            <a:r>
              <a:rPr lang="zh-CN" altLang="en-US" sz="2000" b="1" dirty="0">
                <a:latin typeface="+mn-lt"/>
                <a:ea typeface="黑体" panose="02010609060101010101" pitchFamily="49" charset="-122"/>
              </a:rPr>
              <a:t>： </a:t>
            </a:r>
            <a:r>
              <a:rPr lang="zh-CN" altLang="en-US" sz="2000" dirty="0">
                <a:latin typeface="+mn-lt"/>
                <a:ea typeface="黑体" panose="02010609060101010101" pitchFamily="49" charset="-122"/>
              </a:rPr>
              <a:t>隐藏消息内容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隐</a:t>
            </a:r>
            <a:r>
              <a:rPr lang="zh-CN" altLang="en-US" sz="2000" dirty="0">
                <a:latin typeface="+mn-lt"/>
                <a:ea typeface="黑体" panose="02010609060101010101" pitchFamily="49" charset="-122"/>
              </a:rPr>
              <a:t>写通信 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：不仅</a:t>
            </a:r>
            <a:r>
              <a:rPr lang="zh-CN" altLang="en-US" sz="2000" dirty="0">
                <a:latin typeface="+mn-lt"/>
                <a:ea typeface="黑体" panose="02010609060101010101" pitchFamily="49" charset="-122"/>
              </a:rPr>
              <a:t>隐藏消息内容，而且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隐藏通信</a:t>
            </a:r>
            <a:r>
              <a:rPr lang="zh-CN" altLang="en-US" sz="2000" dirty="0">
                <a:latin typeface="+mn-lt"/>
                <a:ea typeface="黑体" panose="02010609060101010101" pitchFamily="49" charset="-122"/>
              </a:rPr>
              <a:t>过程本身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9099" y="1704392"/>
            <a:ext cx="6651969" cy="2099531"/>
            <a:chOff x="249099" y="1704392"/>
            <a:chExt cx="6651969" cy="209953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99" y="2142846"/>
              <a:ext cx="2348326" cy="1661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607" y="2287582"/>
              <a:ext cx="2047461" cy="1415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左右箭头 9"/>
            <p:cNvSpPr/>
            <p:nvPr/>
          </p:nvSpPr>
          <p:spPr>
            <a:xfrm>
              <a:off x="2484782" y="2973384"/>
              <a:ext cx="2425148" cy="289270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76937" y="2634664"/>
              <a:ext cx="2107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2rd8d9tka3kj6dasa4agr</a:t>
              </a:r>
              <a:endParaRPr lang="zh-CN" altLang="en-US" dirty="0"/>
            </a:p>
          </p:txBody>
        </p:sp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486" y="1704392"/>
              <a:ext cx="1287118" cy="10178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2637843" y="1660891"/>
            <a:ext cx="2429704" cy="2197886"/>
            <a:chOff x="2597425" y="1686057"/>
            <a:chExt cx="2429704" cy="21978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676937" y="1686057"/>
              <a:ext cx="2350192" cy="1256384"/>
              <a:chOff x="2676937" y="1686057"/>
              <a:chExt cx="2350192" cy="1256384"/>
            </a:xfrm>
          </p:grpSpPr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0486" y="1686057"/>
                <a:ext cx="1296643" cy="1104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676937" y="2634664"/>
                <a:ext cx="20334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</p:grpSp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373" y="2666876"/>
              <a:ext cx="988113" cy="902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597425" y="3637722"/>
              <a:ext cx="1345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 smtClean="0">
                  <a:solidFill>
                    <a:schemeClr val="bg2"/>
                  </a:solidFill>
                  <a:latin typeface="+mn-lt"/>
                  <a:ea typeface="黑体" panose="02010609060101010101" pitchFamily="49" charset="-122"/>
                </a:rPr>
                <a:t>12</a:t>
              </a:r>
              <a:r>
                <a:rPr lang="zh-CN" altLang="en-US" sz="1000" b="1" dirty="0" smtClean="0">
                  <a:solidFill>
                    <a:schemeClr val="bg2"/>
                  </a:solidFill>
                  <a:latin typeface="+mn-lt"/>
                  <a:ea typeface="黑体" panose="02010609060101010101" pitchFamily="49" charset="-122"/>
                </a:rPr>
                <a:t>月</a:t>
              </a:r>
              <a:r>
                <a:rPr lang="en-US" altLang="zh-CN" sz="1000" b="1" dirty="0" smtClean="0">
                  <a:solidFill>
                    <a:schemeClr val="bg2"/>
                  </a:solidFill>
                  <a:latin typeface="+mn-lt"/>
                  <a:ea typeface="黑体" panose="02010609060101010101" pitchFamily="49" charset="-122"/>
                </a:rPr>
                <a:t>17</a:t>
              </a:r>
              <a:r>
                <a:rPr lang="zh-CN" altLang="en-US" sz="1000" b="1" dirty="0" smtClean="0">
                  <a:solidFill>
                    <a:schemeClr val="bg2"/>
                  </a:solidFill>
                  <a:latin typeface="+mn-lt"/>
                  <a:ea typeface="黑体" panose="02010609060101010101" pitchFamily="49" charset="-122"/>
                </a:rPr>
                <a:t>号开题报告</a:t>
              </a:r>
              <a:endParaRPr lang="zh-CN" altLang="en-US" sz="1000" b="1" dirty="0">
                <a:solidFill>
                  <a:schemeClr val="bg2"/>
                </a:solidFill>
                <a:latin typeface="+mn-lt"/>
                <a:ea typeface="黑体" panose="02010609060101010101" pitchFamily="49" charset="-122"/>
              </a:endParaRPr>
            </a:p>
          </p:txBody>
        </p:sp>
      </p:grpSp>
      <p:sp>
        <p:nvSpPr>
          <p:cNvPr id="33" name="标题 2"/>
          <p:cNvSpPr txBox="1"/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信息隐藏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3" name="标题 2"/>
          <p:cNvSpPr txBox="1"/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数字水印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805373" y="849559"/>
            <a:ext cx="7533861" cy="329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近年来，知识内容的保护成为了重要的研究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领域。数字水印作为信息隐藏的主要分支之一，可以起到加密和保护的作用。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>
              <a:solidFill>
                <a:srgbClr val="DF371B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45" y="1977888"/>
            <a:ext cx="56578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圆角矩形 21"/>
          <p:cNvSpPr/>
          <p:nvPr/>
        </p:nvSpPr>
        <p:spPr>
          <a:xfrm>
            <a:off x="1411357" y="1933162"/>
            <a:ext cx="2411895" cy="1676400"/>
          </a:xfrm>
          <a:prstGeom prst="roundRect">
            <a:avLst/>
          </a:prstGeom>
          <a:noFill/>
          <a:ln w="28575">
            <a:solidFill>
              <a:srgbClr val="881C1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916017" y="1933162"/>
            <a:ext cx="1669774" cy="1676400"/>
          </a:xfrm>
          <a:prstGeom prst="roundRect">
            <a:avLst/>
          </a:prstGeom>
          <a:noFill/>
          <a:ln w="28575">
            <a:solidFill>
              <a:srgbClr val="881C1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5660166" y="1933162"/>
            <a:ext cx="1626290" cy="1676400"/>
          </a:xfrm>
          <a:prstGeom prst="roundRect">
            <a:avLst/>
          </a:prstGeom>
          <a:noFill/>
          <a:ln w="28575">
            <a:solidFill>
              <a:srgbClr val="881C1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3" name="标题 2"/>
          <p:cNvSpPr txBox="1"/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研究意义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438978" y="750539"/>
            <a:ext cx="7533861" cy="3938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鲁棒性差</a:t>
            </a:r>
            <a:endPara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几何攻击：旋转、缩放、剪切 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感知度高</a:t>
            </a:r>
            <a:endPara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添加水印后严重影响了图片的保真度</a:t>
            </a:r>
            <a:endPara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信息量大</a:t>
            </a:r>
            <a:endPara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易被某些机器学习算法检测并修改 </a:t>
            </a:r>
            <a:endPara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9745" y="4043680"/>
            <a:ext cx="8284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2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兼容较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</a:t>
            </a:r>
            <a:r>
              <a:rPr lang="zh-CN" altLang="en-US" sz="2400">
                <a:solidFill>
                  <a:schemeClr val="bg2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鲁棒性、较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</a:t>
            </a:r>
            <a:r>
              <a:rPr lang="zh-CN" altLang="en-US" sz="2400">
                <a:solidFill>
                  <a:schemeClr val="bg2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感知度和较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  <a:r>
              <a:rPr lang="zh-CN" altLang="en-US" sz="2400">
                <a:solidFill>
                  <a:schemeClr val="bg2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信息量</a:t>
            </a:r>
            <a:r>
              <a:rPr lang="zh-CN" altLang="en-US" sz="2400">
                <a:solidFill>
                  <a:schemeClr val="bg2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新型</a:t>
            </a:r>
            <a:r>
              <a:rPr lang="zh-CN" altLang="en-US" sz="2400">
                <a:solidFill>
                  <a:schemeClr val="bg2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水印技术</a:t>
            </a:r>
            <a:endParaRPr lang="zh-CN" altLang="en-US" sz="2400">
              <a:solidFill>
                <a:schemeClr val="bg2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对抗样本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67" y="875543"/>
            <a:ext cx="7632700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85467" y="4149408"/>
            <a:ext cx="7632700" cy="523220"/>
          </a:xfrm>
          <a:prstGeom prst="rect">
            <a:avLst/>
          </a:prstGeom>
          <a:solidFill>
            <a:srgbClr val="0091C4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Ian J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Goodfellow, et al.  “Explaining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 harnessing adversarial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examples”. International Conference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Representations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2015. 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3" name="标题 2"/>
          <p:cNvSpPr txBox="1"/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对抗样本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499938" y="484474"/>
            <a:ext cx="7533861" cy="3938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扰动量小</a:t>
            </a:r>
            <a:endPara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相比传统水印嵌入的信息，对抗样本具有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极小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的容量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感知度低</a:t>
            </a:r>
            <a:endPara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对抗样本的容量很小，几乎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不可感知</a:t>
            </a:r>
            <a:endPara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攻击性强</a:t>
            </a:r>
            <a:endPara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大部分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机器学习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算法都对其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失效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9745" y="4129405"/>
            <a:ext cx="76092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D6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</a:t>
            </a:r>
            <a:r>
              <a:rPr lang="zh-CN" altLang="en-US" sz="2400" b="1" dirty="0" smtClean="0">
                <a:solidFill>
                  <a:srgbClr val="D6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对抗</a:t>
            </a:r>
            <a:r>
              <a:rPr lang="zh-CN" altLang="en-US" sz="2400" b="1" dirty="0">
                <a:solidFill>
                  <a:srgbClr val="D6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样本的</a:t>
            </a:r>
            <a:r>
              <a:rPr lang="zh-CN" altLang="en-US" sz="2400" b="1" dirty="0" smtClean="0">
                <a:solidFill>
                  <a:srgbClr val="D6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原理及特点</a:t>
            </a:r>
            <a:r>
              <a:rPr lang="zh-CN" altLang="en-US" sz="2400" b="1" dirty="0">
                <a:solidFill>
                  <a:srgbClr val="D6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，可以将</a:t>
            </a:r>
            <a:r>
              <a:rPr lang="zh-CN" altLang="en-US" sz="2400" b="1" dirty="0" smtClean="0">
                <a:solidFill>
                  <a:srgbClr val="D6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其视为</a:t>
            </a:r>
            <a:r>
              <a:rPr lang="zh-CN" altLang="en-US" sz="2400" b="1" dirty="0">
                <a:solidFill>
                  <a:srgbClr val="D6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一种特殊的水印</a:t>
            </a:r>
            <a:r>
              <a:rPr lang="zh-CN" altLang="en-US" sz="2400" b="1" dirty="0">
                <a:solidFill>
                  <a:srgbClr val="D6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技术。</a:t>
            </a:r>
            <a:endParaRPr lang="zh-CN" altLang="en-US" sz="2400" b="1" dirty="0">
              <a:solidFill>
                <a:srgbClr val="D6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设计思路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组合 25"/>
          <p:cNvGrpSpPr/>
          <p:nvPr/>
        </p:nvGrpSpPr>
        <p:grpSpPr>
          <a:xfrm>
            <a:off x="557530" y="1204595"/>
            <a:ext cx="8028940" cy="2840990"/>
            <a:chOff x="878" y="1897"/>
            <a:chExt cx="12644" cy="447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" y="1897"/>
              <a:ext cx="12645" cy="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文本框 3"/>
            <p:cNvSpPr txBox="1"/>
            <p:nvPr/>
          </p:nvSpPr>
          <p:spPr>
            <a:xfrm>
              <a:off x="5083" y="2383"/>
              <a:ext cx="1717" cy="5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生成部分</a:t>
              </a:r>
              <a:endParaRPr lang="zh-CN" altLang="en-US" sz="16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091" y="2383"/>
              <a:ext cx="1717" cy="5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检测</a:t>
              </a:r>
              <a:r>
                <a:rPr lang="zh-CN" altLang="en-US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部分</a:t>
              </a:r>
              <a:endParaRPr lang="zh-CN" altLang="en-US" sz="16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950" y="3848"/>
              <a:ext cx="1566" cy="1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嵌 入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函 数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G</a:t>
              </a:r>
              <a:endParaRPr lang="en-US" altLang="zh-CN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953" y="3848"/>
              <a:ext cx="1566" cy="1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编 码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函 数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E</a:t>
              </a:r>
              <a:endParaRPr lang="en-US" altLang="zh-CN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948" y="3848"/>
              <a:ext cx="1566" cy="1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解 码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函 数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endParaRPr lang="en-US" altLang="zh-CN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39" y="4018"/>
              <a:ext cx="1306" cy="8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latin typeface="+mn-lt"/>
                  <a:ea typeface="黑体" panose="02010609060101010101" pitchFamily="49" charset="-122"/>
                  <a:cs typeface="+mn-lt"/>
                </a:rPr>
                <a:t>信 号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S</a:t>
              </a:r>
              <a:endParaRPr lang="en-US" altLang="zh-CN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上箭头 15"/>
          <p:cNvSpPr/>
          <p:nvPr/>
        </p:nvSpPr>
        <p:spPr>
          <a:xfrm>
            <a:off x="880745" y="3388995"/>
            <a:ext cx="514350" cy="802640"/>
          </a:xfrm>
          <a:prstGeom prst="upArrow">
            <a:avLst/>
          </a:prstGeom>
          <a:solidFill>
            <a:srgbClr val="0091C4"/>
          </a:solidFill>
          <a:ln>
            <a:solidFill>
              <a:srgbClr val="009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189480" y="3388995"/>
            <a:ext cx="1630680" cy="1299210"/>
            <a:chOff x="3448" y="5337"/>
            <a:chExt cx="2568" cy="2046"/>
          </a:xfrm>
        </p:grpSpPr>
        <p:sp>
          <p:nvSpPr>
            <p:cNvPr id="17" name="上箭头 16"/>
            <p:cNvSpPr/>
            <p:nvPr/>
          </p:nvSpPr>
          <p:spPr>
            <a:xfrm>
              <a:off x="4328" y="5337"/>
              <a:ext cx="810" cy="1264"/>
            </a:xfrm>
            <a:prstGeom prst="upArrow">
              <a:avLst/>
            </a:prstGeom>
            <a:solidFill>
              <a:srgbClr val="0091C4"/>
            </a:solidFill>
            <a:ln>
              <a:solidFill>
                <a:srgbClr val="009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48" y="6853"/>
              <a:ext cx="256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chemeClr val="bg2">
                      <a:lumMod val="95000"/>
                      <a:lumOff val="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对抗样本的生成</a:t>
              </a:r>
              <a:endParaRPr lang="zh-CN" altLang="en-US" sz="1600" b="1">
                <a:solidFill>
                  <a:schemeClr val="bg2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931285" y="3388995"/>
            <a:ext cx="1957070" cy="1299845"/>
            <a:chOff x="6191" y="5337"/>
            <a:chExt cx="3082" cy="2047"/>
          </a:xfrm>
        </p:grpSpPr>
        <p:sp>
          <p:nvSpPr>
            <p:cNvPr id="19" name="上箭头 18"/>
            <p:cNvSpPr/>
            <p:nvPr/>
          </p:nvSpPr>
          <p:spPr>
            <a:xfrm>
              <a:off x="7331" y="5337"/>
              <a:ext cx="810" cy="1264"/>
            </a:xfrm>
            <a:prstGeom prst="upArrow">
              <a:avLst/>
            </a:prstGeom>
            <a:solidFill>
              <a:srgbClr val="0091C4"/>
            </a:solidFill>
            <a:ln>
              <a:solidFill>
                <a:srgbClr val="009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191" y="6853"/>
              <a:ext cx="308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chemeClr val="bg2">
                      <a:lumMod val="95000"/>
                      <a:lumOff val="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对抗样本</a:t>
              </a:r>
              <a:r>
                <a:rPr lang="en-US" altLang="zh-CN" sz="1600" b="1">
                  <a:solidFill>
                    <a:schemeClr val="bg2">
                      <a:lumMod val="95000"/>
                      <a:lumOff val="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ID</a:t>
              </a:r>
              <a:r>
                <a:rPr lang="zh-CN" altLang="en-US" sz="1600" b="1">
                  <a:solidFill>
                    <a:schemeClr val="bg2">
                      <a:lumMod val="95000"/>
                      <a:lumOff val="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的编码</a:t>
              </a:r>
              <a:endParaRPr lang="zh-CN" altLang="en-US" sz="1600" b="1">
                <a:solidFill>
                  <a:schemeClr val="bg2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98845" y="3388995"/>
            <a:ext cx="1631315" cy="1299845"/>
            <a:chOff x="6452" y="5337"/>
            <a:chExt cx="2569" cy="2047"/>
          </a:xfrm>
        </p:grpSpPr>
        <p:sp>
          <p:nvSpPr>
            <p:cNvPr id="24" name="上箭头 23"/>
            <p:cNvSpPr/>
            <p:nvPr/>
          </p:nvSpPr>
          <p:spPr>
            <a:xfrm>
              <a:off x="7331" y="5337"/>
              <a:ext cx="810" cy="1264"/>
            </a:xfrm>
            <a:prstGeom prst="upArrow">
              <a:avLst/>
            </a:prstGeom>
            <a:solidFill>
              <a:srgbClr val="0091C4"/>
            </a:solidFill>
            <a:ln>
              <a:solidFill>
                <a:srgbClr val="009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452" y="6853"/>
              <a:ext cx="256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chemeClr val="bg2">
                      <a:lumMod val="95000"/>
                      <a:lumOff val="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追溯泄漏源</a:t>
              </a:r>
              <a:r>
                <a:rPr lang="en-US" altLang="zh-CN" sz="1600" b="1">
                  <a:solidFill>
                    <a:schemeClr val="bg2">
                      <a:lumMod val="95000"/>
                      <a:lumOff val="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ID</a:t>
              </a:r>
              <a:endParaRPr lang="en-US" altLang="zh-CN" sz="1600" b="1">
                <a:solidFill>
                  <a:schemeClr val="bg2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2150</Words>
  <Application>WPS 演示</Application>
  <PresentationFormat>全屏显示(16:9)</PresentationFormat>
  <Paragraphs>304</Paragraphs>
  <Slides>29</Slides>
  <Notes>16</Notes>
  <HiddenSlides>2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3" baseType="lpstr">
      <vt:lpstr>Arial</vt:lpstr>
      <vt:lpstr>宋体</vt:lpstr>
      <vt:lpstr>Wingdings</vt:lpstr>
      <vt:lpstr>Arial</vt:lpstr>
      <vt:lpstr>Raleway</vt:lpstr>
      <vt:lpstr>Lato</vt:lpstr>
      <vt:lpstr>黑体</vt:lpstr>
      <vt:lpstr>Times New Roman</vt:lpstr>
      <vt:lpstr>微软雅黑</vt:lpstr>
      <vt:lpstr>Arial Unicode MS</vt:lpstr>
      <vt:lpstr>Wingdings</vt:lpstr>
      <vt:lpstr>仿宋</vt:lpstr>
      <vt:lpstr>Chiller</vt:lpstr>
      <vt:lpstr>Meiryo</vt:lpstr>
      <vt:lpstr>Algerian</vt:lpstr>
      <vt:lpstr>Segoe UI</vt:lpstr>
      <vt:lpstr>Forte</vt:lpstr>
      <vt:lpstr>Corbel</vt:lpstr>
      <vt:lpstr>Sylfaen</vt:lpstr>
      <vt:lpstr>等线</vt:lpstr>
      <vt:lpstr>Arial Rounded MT Bold</vt:lpstr>
      <vt:lpstr>Bodoni MT Poster Compressed</vt:lpstr>
      <vt:lpstr>Colonna MT</vt:lpstr>
      <vt:lpstr>Swiss</vt:lpstr>
      <vt:lpstr>硕士学位论文开题报告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对抗攻击</vt:lpstr>
      <vt:lpstr>PowerPoint 演示文稿</vt:lpstr>
      <vt:lpstr> 对抗攻击</vt:lpstr>
      <vt:lpstr>PowerPoint 演示文稿</vt:lpstr>
      <vt:lpstr> 目前现状</vt:lpstr>
      <vt:lpstr> 目前现状</vt:lpstr>
      <vt:lpstr> 目标检测</vt:lpstr>
      <vt:lpstr> 目标检测的对抗攻击</vt:lpstr>
      <vt:lpstr> 目标检测的对抗攻击</vt:lpstr>
      <vt:lpstr>PowerPoint 演示文稿</vt:lpstr>
      <vt:lpstr> 现有工作</vt:lpstr>
      <vt:lpstr> 现有工作</vt:lpstr>
      <vt:lpstr>PowerPoint 演示文稿</vt:lpstr>
      <vt:lpstr> 工作安排</vt:lpstr>
      <vt:lpstr> 请各位专家 批评指正 谢 谢！</vt:lpstr>
      <vt:lpstr> 现有工作</vt:lpstr>
      <vt:lpstr> 目前现状</vt:lpstr>
      <vt:lpstr> 目前现状</vt:lpstr>
      <vt:lpstr>PowerPoint 演示文稿</vt:lpstr>
      <vt:lpstr> 对抗攻击</vt:lpstr>
      <vt:lpstr> 对抗攻击</vt:lpstr>
      <vt:lpstr> 研究内容</vt:lpstr>
      <vt:lpstr> 研究目标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Spiking Neural Network</dc:title>
  <dc:creator>Administrator</dc:creator>
  <cp:lastModifiedBy>J&amp;W</cp:lastModifiedBy>
  <cp:revision>281</cp:revision>
  <dcterms:created xsi:type="dcterms:W3CDTF">2020-10-23T06:35:00Z</dcterms:created>
  <dcterms:modified xsi:type="dcterms:W3CDTF">2020-12-16T09:19:50Z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